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906000"/>
  <p:notesSz cx="7099300" cy="102346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789">
          <p15:clr>
            <a:srgbClr val="A4A3A4"/>
          </p15:clr>
        </p15:guide>
        <p15:guide id="2" orient="horz" pos="4217">
          <p15:clr>
            <a:srgbClr val="A4A3A4"/>
          </p15:clr>
        </p15:guide>
        <p15:guide id="3" orient="horz" pos="1720">
          <p15:clr>
            <a:srgbClr val="A4A3A4"/>
          </p15:clr>
        </p15:guide>
        <p15:guide id="4" pos="692">
          <p15:clr>
            <a:srgbClr val="A4A3A4"/>
          </p15:clr>
        </p15:guide>
        <p15:guide id="5" pos="5079">
          <p15:clr>
            <a:srgbClr val="A4A3A4"/>
          </p15:clr>
        </p15:guide>
        <p15:guide id="6" pos="1999">
          <p15:clr>
            <a:srgbClr val="A4A3A4"/>
          </p15:clr>
        </p15:guide>
        <p15:guide id="7" pos="3527">
          <p15:clr>
            <a:srgbClr val="A4A3A4"/>
          </p15:clr>
        </p15:guide>
        <p15:guide id="8" pos="670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j658+jYdMHntVDlF4w8SfTlZOA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789" orient="horz"/>
        <p:guide pos="4217" orient="horz"/>
        <p:guide pos="1720" orient="horz"/>
        <p:guide pos="692"/>
        <p:guide pos="5079"/>
        <p:guide pos="1999"/>
        <p:guide pos="3527"/>
        <p:guide pos="67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HelveticaNeue-boldItalic.fntdata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1"/>
            <a:ext cx="3075179" cy="512304"/>
          </a:xfrm>
          <a:prstGeom prst="rect">
            <a:avLst/>
          </a:prstGeom>
          <a:noFill/>
          <a:ln>
            <a:noFill/>
          </a:ln>
        </p:spPr>
        <p:txBody>
          <a:bodyPr anchorCtr="0" anchor="t" bIns="47350" lIns="94725" spcFirstLastPara="1" rIns="94725" wrap="square" tIns="473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2430" y="1"/>
            <a:ext cx="3075179" cy="512304"/>
          </a:xfrm>
          <a:prstGeom prst="rect">
            <a:avLst/>
          </a:prstGeom>
          <a:noFill/>
          <a:ln>
            <a:noFill/>
          </a:ln>
        </p:spPr>
        <p:txBody>
          <a:bodyPr anchorCtr="0" anchor="t" bIns="47350" lIns="94725" spcFirstLastPara="1" rIns="94725" wrap="square" tIns="4735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82638" y="766763"/>
            <a:ext cx="5548312" cy="38401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0439" y="4862792"/>
            <a:ext cx="5678426" cy="4605822"/>
          </a:xfrm>
          <a:prstGeom prst="rect">
            <a:avLst/>
          </a:prstGeom>
          <a:noFill/>
          <a:ln>
            <a:noFill/>
          </a:ln>
        </p:spPr>
        <p:txBody>
          <a:bodyPr anchorCtr="0" anchor="t" bIns="47350" lIns="94725" spcFirstLastPara="1" rIns="94725" wrap="square" tIns="473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9720674"/>
            <a:ext cx="3075179" cy="512302"/>
          </a:xfrm>
          <a:prstGeom prst="rect">
            <a:avLst/>
          </a:prstGeom>
          <a:noFill/>
          <a:ln>
            <a:noFill/>
          </a:ln>
        </p:spPr>
        <p:txBody>
          <a:bodyPr anchorCtr="0" anchor="b" bIns="47350" lIns="94725" spcFirstLastPara="1" rIns="94725" wrap="square" tIns="473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2430" y="9720674"/>
            <a:ext cx="3075179" cy="512302"/>
          </a:xfrm>
          <a:prstGeom prst="rect">
            <a:avLst/>
          </a:prstGeom>
          <a:noFill/>
          <a:ln>
            <a:noFill/>
          </a:ln>
        </p:spPr>
        <p:txBody>
          <a:bodyPr anchorCtr="0" anchor="b" bIns="47350" lIns="94725" spcFirstLastPara="1" rIns="94725" wrap="square" tIns="473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de-DE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782638" y="766763"/>
            <a:ext cx="5548312" cy="38401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710439" y="4862792"/>
            <a:ext cx="5678426" cy="4605822"/>
          </a:xfrm>
          <a:prstGeom prst="rect">
            <a:avLst/>
          </a:prstGeom>
          <a:noFill/>
          <a:ln>
            <a:noFill/>
          </a:ln>
        </p:spPr>
        <p:txBody>
          <a:bodyPr anchorCtr="0" anchor="t" bIns="47350" lIns="94725" spcFirstLastPara="1" rIns="94725" wrap="square" tIns="47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"Before we proceed with today's meeting, I would like to remind everyone of our commitment to comply with all applicable competition laws. It is essential that we conduct ourselves in a manner that upholds the principles of fair competition. 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Specifically, during this meeting, we must avoid discussing any sensitive topics that could potentially violate competition laws, such as: Pricing strategies, including current or future prices, discounts, or terms of sales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Market allocation, including dividing territories or customers 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Coordinating bids or responses to bids 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Sharing competitively sensitive information, such as costs, profits, or strategic plans </a:t>
            </a:r>
            <a:endParaRPr/>
          </a:p>
          <a:p>
            <a:pPr indent="-171450" lvl="0" marL="171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Any agreements or understandings that could restrict competition 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de-DE">
                <a:latin typeface="Helvetica Neue"/>
                <a:ea typeface="Helvetica Neue"/>
                <a:cs typeface="Helvetica Neue"/>
                <a:sym typeface="Helvetica Neue"/>
              </a:rPr>
              <a:t>If at any point during our discussions you feel that we are venturing into prohibited areas, please speak up immediately. Our legal counsel is also available to provide guidance if needed.” 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:notes"/>
          <p:cNvSpPr txBox="1"/>
          <p:nvPr>
            <p:ph idx="12" type="sldNum"/>
          </p:nvPr>
        </p:nvSpPr>
        <p:spPr>
          <a:xfrm>
            <a:off x="4022430" y="9720674"/>
            <a:ext cx="3075179" cy="512302"/>
          </a:xfrm>
          <a:prstGeom prst="rect">
            <a:avLst/>
          </a:prstGeom>
          <a:noFill/>
          <a:ln>
            <a:noFill/>
          </a:ln>
        </p:spPr>
        <p:txBody>
          <a:bodyPr anchorCtr="0" anchor="b" bIns="47350" lIns="94725" spcFirstLastPara="1" rIns="94725" wrap="square" tIns="473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>
  <p:cSld name="Titel und Inhal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495300" y="274638"/>
            <a:ext cx="8915400" cy="5817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495300" y="1585686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2" type="body"/>
          </p:nvPr>
        </p:nvSpPr>
        <p:spPr>
          <a:xfrm>
            <a:off x="493486" y="769940"/>
            <a:ext cx="8897938" cy="478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indent="-3429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subTitle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überschrift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495300" y="274638"/>
            <a:ext cx="89154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indent="-3810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indent="-3810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495300" y="274638"/>
            <a:ext cx="89154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indent="-3556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indent="-355600" lvl="1" marL="9144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495300" y="274638"/>
            <a:ext cx="89154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495300" y="274638"/>
            <a:ext cx="8915400" cy="5667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"/>
          <p:cNvSpPr txBox="1"/>
          <p:nvPr>
            <p:ph idx="1" type="body"/>
          </p:nvPr>
        </p:nvSpPr>
        <p:spPr>
          <a:xfrm>
            <a:off x="493713" y="1488622"/>
            <a:ext cx="8802687" cy="4716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/>
              <a:t>During this meeting, we </a:t>
            </a:r>
            <a:r>
              <a:rPr b="1" lang="de-DE" sz="2000"/>
              <a:t>must avoid </a:t>
            </a:r>
            <a:r>
              <a:rPr lang="de-DE" sz="2000"/>
              <a:t>discussing any sensitive topics that could potentially violate competition laws, such as: 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de-DE" sz="2000"/>
              <a:t>Pricing strategies, including current or future prices, discounts, or terms of sale 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de-DE" sz="2000"/>
              <a:t>Market allocation, including dividing territories or customers 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de-DE" sz="2000"/>
              <a:t>Coordinating bids or responses to bids 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de-DE" sz="2000"/>
              <a:t>Sharing competitively sensitive information, such as costs, profits, or strategic plans 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de-DE" sz="2000"/>
              <a:t>Any agreements or understandings that could restrict competition 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de-DE" sz="2000"/>
              <a:t>If at any point during our discussions you feel that we are venturing into prohibited areas, please speak up immediately. Our legal counsel is also available to provide guidance if needed. 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  <p:sp>
        <p:nvSpPr>
          <p:cNvPr id="65" name="Google Shape;65;p2"/>
          <p:cNvSpPr txBox="1"/>
          <p:nvPr>
            <p:ph type="title"/>
          </p:nvPr>
        </p:nvSpPr>
        <p:spPr>
          <a:xfrm>
            <a:off x="495300" y="274638"/>
            <a:ext cx="89154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ECO Platform</a:t>
            </a:r>
            <a:endParaRPr/>
          </a:p>
        </p:txBody>
      </p:sp>
      <p:sp>
        <p:nvSpPr>
          <p:cNvPr id="66" name="Google Shape;66;p2"/>
          <p:cNvSpPr txBox="1"/>
          <p:nvPr>
            <p:ph idx="2" type="body"/>
          </p:nvPr>
        </p:nvSpPr>
        <p:spPr>
          <a:xfrm>
            <a:off x="493713" y="769938"/>
            <a:ext cx="8897937" cy="4778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Competition Law Statement</a:t>
            </a:r>
            <a:endParaRPr/>
          </a:p>
        </p:txBody>
      </p:sp>
      <p:pic>
        <p:nvPicPr>
          <p:cNvPr id="67" name="Google Shape;6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45403" y="85021"/>
            <a:ext cx="1553917" cy="770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Benutzerdefiniertes 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2002-05-14T06:34:43Z</dcterms:created>
  <dc:creator>pk</dc:creator>
</cp:coreProperties>
</file>